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aleway"/>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cbi.nlm.nih.gov/pmc/articles/PMC2766791/"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5e0caf3e45_0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5e0caf3e45_0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5e0caf3e45_0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5e0caf3e45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5e0caf3e45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5e0caf3e45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5e0caf3e45_0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5e0caf3e45_0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5e0caf3e45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5e0caf3e45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5e0caf3e45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5e0caf3e45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5e0caf3e45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5e0caf3e45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5e0caf3e45_0_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5e0caf3e45_0_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5e0caf3e45_0_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5e0caf3e45_0_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5e0caf3e45_0_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5e0caf3e45_0_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5e0caf3e4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5e0caf3e4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5e0caf3e45_0_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5e0caf3e45_0_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5bc3e0358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5bc3e0358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Hidden Markov Model and their applications in biological sequence analysis: </a:t>
            </a:r>
            <a:r>
              <a:rPr lang="en" u="sng">
                <a:solidFill>
                  <a:schemeClr val="hlink"/>
                </a:solidFill>
                <a:hlinkClick r:id="rId2"/>
              </a:rPr>
              <a:t>https://www.ncbi.nlm.nih.gov/pmc/articles/PMC2766791/</a:t>
            </a:r>
            <a:r>
              <a:rPr lang="en">
                <a:solidFill>
                  <a:schemeClr val="dk1"/>
                </a:solidFill>
              </a:rPr>
              <a:t>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5e0caf3e45_0_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5e0caf3e45_0_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5e0caf3e45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5e0caf3e45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5e0caf3e45_0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5e0caf3e45_0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5e0caf3e45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5e0caf3e45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5e0caf3e45_0_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5e0caf3e45_0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5e0caf3e45_0_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5e0caf3e45_0_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5e0caf3e45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5e0caf3e45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5e0caf3e45_0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5e0caf3e45_0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7.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13.png"/><Relationship Id="rId5"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image" Target="../media/image31.png"/><Relationship Id="rId5" Type="http://schemas.openxmlformats.org/officeDocument/2006/relationships/image" Target="../media/image20.png"/><Relationship Id="rId6" Type="http://schemas.openxmlformats.org/officeDocument/2006/relationships/image" Target="../media/image23.png"/><Relationship Id="rId7"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image" Target="../media/image3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33.png"/><Relationship Id="rId4"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4.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Hidden Markov Model</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Xiaoxuan Han,  </a:t>
            </a:r>
            <a:r>
              <a:rPr b="1" lang="en"/>
              <a:t>Sep 29th 2022 </a:t>
            </a:r>
            <a:endParaRPr b="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Decoding: The Viterbi Algorithm</a:t>
            </a:r>
            <a:endParaRPr/>
          </a:p>
        </p:txBody>
      </p:sp>
      <p:pic>
        <p:nvPicPr>
          <p:cNvPr id="147" name="Google Shape;147;p22"/>
          <p:cNvPicPr preferRelativeResize="0"/>
          <p:nvPr/>
        </p:nvPicPr>
        <p:blipFill>
          <a:blip r:embed="rId3">
            <a:alphaModFix/>
          </a:blip>
          <a:stretch>
            <a:fillRect/>
          </a:stretch>
        </p:blipFill>
        <p:spPr>
          <a:xfrm>
            <a:off x="729450" y="2032900"/>
            <a:ext cx="7195526" cy="1098175"/>
          </a:xfrm>
          <a:prstGeom prst="rect">
            <a:avLst/>
          </a:prstGeom>
          <a:noFill/>
          <a:ln>
            <a:noFill/>
          </a:ln>
        </p:spPr>
      </p:pic>
      <p:pic>
        <p:nvPicPr>
          <p:cNvPr id="148" name="Google Shape;148;p22"/>
          <p:cNvPicPr preferRelativeResize="0"/>
          <p:nvPr/>
        </p:nvPicPr>
        <p:blipFill>
          <a:blip r:embed="rId4">
            <a:alphaModFix/>
          </a:blip>
          <a:stretch>
            <a:fillRect/>
          </a:stretch>
        </p:blipFill>
        <p:spPr>
          <a:xfrm>
            <a:off x="729450" y="2996339"/>
            <a:ext cx="7195525" cy="165511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23"/>
          <p:cNvPicPr preferRelativeResize="0"/>
          <p:nvPr/>
        </p:nvPicPr>
        <p:blipFill>
          <a:blip r:embed="rId3">
            <a:alphaModFix/>
          </a:blip>
          <a:stretch>
            <a:fillRect/>
          </a:stretch>
        </p:blipFill>
        <p:spPr>
          <a:xfrm>
            <a:off x="1541388" y="1257300"/>
            <a:ext cx="6061220" cy="37083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Decoding: The Viterbi Algorithm</a:t>
            </a:r>
            <a:endParaRPr/>
          </a:p>
          <a:p>
            <a:pPr indent="0" lvl="0" marL="0" rtl="0" algn="l">
              <a:spcBef>
                <a:spcPts val="0"/>
              </a:spcBef>
              <a:spcAft>
                <a:spcPts val="0"/>
              </a:spcAft>
              <a:buNone/>
            </a:pPr>
            <a:r>
              <a:t/>
            </a:r>
            <a:endParaRPr/>
          </a:p>
        </p:txBody>
      </p:sp>
      <p:sp>
        <p:nvSpPr>
          <p:cNvPr id="159" name="Google Shape;159;p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202124"/>
                </a:solidFill>
                <a:latin typeface="Times New Roman"/>
                <a:ea typeface="Times New Roman"/>
                <a:cs typeface="Times New Roman"/>
                <a:sym typeface="Times New Roman"/>
              </a:rPr>
              <a:t>Summary</a:t>
            </a:r>
            <a:r>
              <a:rPr b="1" lang="en" sz="1400">
                <a:solidFill>
                  <a:srgbClr val="202124"/>
                </a:solidFill>
                <a:latin typeface="Times New Roman"/>
                <a:ea typeface="Times New Roman"/>
                <a:cs typeface="Times New Roman"/>
                <a:sym typeface="Times New Roman"/>
              </a:rPr>
              <a:t>: </a:t>
            </a:r>
            <a:endParaRPr b="1" sz="1400">
              <a:solidFill>
                <a:srgbClr val="202124"/>
              </a:solidFill>
              <a:latin typeface="Times New Roman"/>
              <a:ea typeface="Times New Roman"/>
              <a:cs typeface="Times New Roman"/>
              <a:sym typeface="Times New Roman"/>
            </a:endParaRPr>
          </a:p>
          <a:p>
            <a:pPr indent="-317500" lvl="1" marL="914400" rtl="0" algn="l">
              <a:spcBef>
                <a:spcPts val="0"/>
              </a:spcBef>
              <a:spcAft>
                <a:spcPts val="0"/>
              </a:spcAft>
              <a:buClr>
                <a:srgbClr val="202124"/>
              </a:buClr>
              <a:buSzPts val="1400"/>
              <a:buFont typeface="Times New Roman"/>
              <a:buAutoNum type="alphaLcPeriod"/>
            </a:pPr>
            <a:r>
              <a:rPr lang="en" sz="1400">
                <a:solidFill>
                  <a:srgbClr val="202124"/>
                </a:solidFill>
                <a:latin typeface="Times New Roman"/>
                <a:ea typeface="Times New Roman"/>
                <a:cs typeface="Times New Roman"/>
                <a:sym typeface="Times New Roman"/>
              </a:rPr>
              <a:t>Viterbi algorithm is identical to the forward algorithm except that it takes the </a:t>
            </a:r>
            <a:r>
              <a:rPr b="1" lang="en" sz="1400">
                <a:solidFill>
                  <a:srgbClr val="202124"/>
                </a:solidFill>
                <a:latin typeface="Times New Roman"/>
                <a:ea typeface="Times New Roman"/>
                <a:cs typeface="Times New Roman"/>
                <a:sym typeface="Times New Roman"/>
              </a:rPr>
              <a:t>max</a:t>
            </a:r>
            <a:r>
              <a:rPr lang="en" sz="1400">
                <a:solidFill>
                  <a:srgbClr val="202124"/>
                </a:solidFill>
                <a:latin typeface="Times New Roman"/>
                <a:ea typeface="Times New Roman"/>
                <a:cs typeface="Times New Roman"/>
                <a:sym typeface="Times New Roman"/>
              </a:rPr>
              <a:t> over the previous path probabilities whereas the forward algorithm takes the </a:t>
            </a:r>
            <a:r>
              <a:rPr b="1" lang="en" sz="1400">
                <a:solidFill>
                  <a:srgbClr val="202124"/>
                </a:solidFill>
                <a:latin typeface="Times New Roman"/>
                <a:ea typeface="Times New Roman"/>
                <a:cs typeface="Times New Roman"/>
                <a:sym typeface="Times New Roman"/>
              </a:rPr>
              <a:t>sum</a:t>
            </a:r>
            <a:r>
              <a:rPr lang="en" sz="1400">
                <a:solidFill>
                  <a:srgbClr val="202124"/>
                </a:solidFill>
                <a:latin typeface="Times New Roman"/>
                <a:ea typeface="Times New Roman"/>
                <a:cs typeface="Times New Roman"/>
                <a:sym typeface="Times New Roman"/>
              </a:rPr>
              <a:t>. </a:t>
            </a:r>
            <a:endParaRPr sz="1400">
              <a:solidFill>
                <a:srgbClr val="202124"/>
              </a:solidFill>
              <a:latin typeface="Times New Roman"/>
              <a:ea typeface="Times New Roman"/>
              <a:cs typeface="Times New Roman"/>
              <a:sym typeface="Times New Roman"/>
            </a:endParaRPr>
          </a:p>
          <a:p>
            <a:pPr indent="-317500" lvl="1" marL="914400" rtl="0" algn="l">
              <a:spcBef>
                <a:spcPts val="0"/>
              </a:spcBef>
              <a:spcAft>
                <a:spcPts val="0"/>
              </a:spcAft>
              <a:buClr>
                <a:srgbClr val="202124"/>
              </a:buClr>
              <a:buSzPts val="1400"/>
              <a:buFont typeface="Times New Roman"/>
              <a:buAutoNum type="alphaLcPeriod"/>
            </a:pPr>
            <a:r>
              <a:rPr lang="en" sz="1400">
                <a:solidFill>
                  <a:srgbClr val="202124"/>
                </a:solidFill>
                <a:latin typeface="Times New Roman"/>
                <a:ea typeface="Times New Roman"/>
                <a:cs typeface="Times New Roman"/>
                <a:sym typeface="Times New Roman"/>
              </a:rPr>
              <a:t>Viterbi algorithm has one component that the forward algorithm doesn’t have:</a:t>
            </a:r>
            <a:r>
              <a:rPr b="1" lang="en" sz="1400">
                <a:solidFill>
                  <a:srgbClr val="202124"/>
                </a:solidFill>
                <a:latin typeface="Times New Roman"/>
                <a:ea typeface="Times New Roman"/>
                <a:cs typeface="Times New Roman"/>
                <a:sym typeface="Times New Roman"/>
              </a:rPr>
              <a:t> backpointers.</a:t>
            </a:r>
            <a:r>
              <a:rPr lang="en" sz="1400">
                <a:solidFill>
                  <a:srgbClr val="202124"/>
                </a:solidFill>
                <a:latin typeface="Times New Roman"/>
                <a:ea typeface="Times New Roman"/>
                <a:cs typeface="Times New Roman"/>
                <a:sym typeface="Times New Roman"/>
              </a:rPr>
              <a:t> The reason is that while the forward algorithm needs to produce an observation likelihood, the Viterbi algorithm must produce a probability and also the most likely state sequence. We compute this best state sequence by keeping track of the path of hidden states that led to each state, and then at the end backtracing the best path to the beginning (the Viterbi backtrace).</a:t>
            </a:r>
            <a:endParaRPr sz="1400">
              <a:solidFill>
                <a:srgbClr val="202124"/>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Viterbi Recursion</a:t>
            </a:r>
            <a:endParaRPr/>
          </a:p>
        </p:txBody>
      </p:sp>
      <p:pic>
        <p:nvPicPr>
          <p:cNvPr id="165" name="Google Shape;165;p25"/>
          <p:cNvPicPr preferRelativeResize="0"/>
          <p:nvPr/>
        </p:nvPicPr>
        <p:blipFill>
          <a:blip r:embed="rId3">
            <a:alphaModFix/>
          </a:blip>
          <a:stretch>
            <a:fillRect/>
          </a:stretch>
        </p:blipFill>
        <p:spPr>
          <a:xfrm>
            <a:off x="780600" y="1801625"/>
            <a:ext cx="5017425" cy="32600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Forward-Backward </a:t>
            </a:r>
            <a:r>
              <a:rPr lang="en"/>
              <a:t>(Baum-Welch) </a:t>
            </a:r>
            <a:r>
              <a:rPr lang="en"/>
              <a:t>Algorithm </a:t>
            </a:r>
            <a:endParaRPr/>
          </a:p>
        </p:txBody>
      </p:sp>
      <p:sp>
        <p:nvSpPr>
          <p:cNvPr id="171" name="Google Shape;171;p2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2"/>
              </a:buClr>
              <a:buSzPts val="1400"/>
              <a:buFont typeface="Times New Roman"/>
              <a:buAutoNum type="arabicPeriod"/>
            </a:pPr>
            <a:r>
              <a:rPr lang="en" sz="1400">
                <a:solidFill>
                  <a:schemeClr val="dk2"/>
                </a:solidFill>
                <a:latin typeface="Times New Roman"/>
                <a:ea typeface="Times New Roman"/>
                <a:cs typeface="Times New Roman"/>
                <a:sym typeface="Times New Roman"/>
              </a:rPr>
              <a:t>Learning: </a:t>
            </a:r>
            <a:endParaRPr sz="1400">
              <a:solidFill>
                <a:schemeClr val="dk2"/>
              </a:solidFill>
              <a:latin typeface="Times New Roman"/>
              <a:ea typeface="Times New Roman"/>
              <a:cs typeface="Times New Roman"/>
              <a:sym typeface="Times New Roman"/>
            </a:endParaRPr>
          </a:p>
          <a:p>
            <a:pPr indent="-317500" lvl="1" marL="914400" rtl="0" algn="l">
              <a:spcBef>
                <a:spcPts val="0"/>
              </a:spcBef>
              <a:spcAft>
                <a:spcPts val="0"/>
              </a:spcAft>
              <a:buClr>
                <a:schemeClr val="dk2"/>
              </a:buClr>
              <a:buSzPts val="1400"/>
              <a:buFont typeface="Times New Roman"/>
              <a:buAutoNum type="alphaLcPeriod"/>
            </a:pPr>
            <a:r>
              <a:rPr lang="en" sz="1400">
                <a:solidFill>
                  <a:schemeClr val="dk2"/>
                </a:solidFill>
                <a:latin typeface="Times New Roman"/>
                <a:ea typeface="Times New Roman"/>
                <a:cs typeface="Times New Roman"/>
                <a:sym typeface="Times New Roman"/>
              </a:rPr>
              <a:t>Given an observations sequence O and the set of possible states in the HMM, learn the HMM parameters </a:t>
            </a:r>
            <a:r>
              <a:rPr b="1" lang="en" sz="1400">
                <a:solidFill>
                  <a:schemeClr val="dk2"/>
                </a:solidFill>
                <a:latin typeface="Times New Roman"/>
                <a:ea typeface="Times New Roman"/>
                <a:cs typeface="Times New Roman"/>
                <a:sym typeface="Times New Roman"/>
              </a:rPr>
              <a:t>A (transition probabilities)</a:t>
            </a:r>
            <a:r>
              <a:rPr lang="en" sz="1400">
                <a:solidFill>
                  <a:schemeClr val="dk2"/>
                </a:solidFill>
                <a:latin typeface="Times New Roman"/>
                <a:ea typeface="Times New Roman"/>
                <a:cs typeface="Times New Roman"/>
                <a:sym typeface="Times New Roman"/>
              </a:rPr>
              <a:t> and </a:t>
            </a:r>
            <a:r>
              <a:rPr b="1" lang="en" sz="1400">
                <a:solidFill>
                  <a:schemeClr val="dk2"/>
                </a:solidFill>
                <a:latin typeface="Times New Roman"/>
                <a:ea typeface="Times New Roman"/>
                <a:cs typeface="Times New Roman"/>
                <a:sym typeface="Times New Roman"/>
              </a:rPr>
              <a:t>B (emission probabilities).</a:t>
            </a:r>
            <a:endParaRPr b="1" sz="1400">
              <a:solidFill>
                <a:schemeClr val="dk2"/>
              </a:solidFill>
              <a:latin typeface="Times New Roman"/>
              <a:ea typeface="Times New Roman"/>
              <a:cs typeface="Times New Roman"/>
              <a:sym typeface="Times New Roman"/>
            </a:endParaRPr>
          </a:p>
          <a:p>
            <a:pPr indent="-317500" lvl="0" marL="457200" rtl="0" algn="l">
              <a:spcBef>
                <a:spcPts val="0"/>
              </a:spcBef>
              <a:spcAft>
                <a:spcPts val="0"/>
              </a:spcAft>
              <a:buClr>
                <a:schemeClr val="dk2"/>
              </a:buClr>
              <a:buSzPts val="1400"/>
              <a:buFont typeface="Times New Roman"/>
              <a:buAutoNum type="arabicPeriod"/>
            </a:pPr>
            <a:r>
              <a:rPr lang="en" sz="1400">
                <a:solidFill>
                  <a:schemeClr val="dk2"/>
                </a:solidFill>
                <a:latin typeface="Times New Roman"/>
                <a:ea typeface="Times New Roman"/>
                <a:cs typeface="Times New Roman"/>
                <a:sym typeface="Times New Roman"/>
              </a:rPr>
              <a:t>Problem</a:t>
            </a:r>
            <a:r>
              <a:rPr lang="en" sz="1400">
                <a:solidFill>
                  <a:schemeClr val="dk2"/>
                </a:solidFill>
                <a:latin typeface="Times New Roman"/>
                <a:ea typeface="Times New Roman"/>
                <a:cs typeface="Times New Roman"/>
                <a:sym typeface="Times New Roman"/>
              </a:rPr>
              <a:t> to be solved: </a:t>
            </a:r>
            <a:endParaRPr sz="1400">
              <a:solidFill>
                <a:schemeClr val="dk2"/>
              </a:solidFill>
              <a:latin typeface="Times New Roman"/>
              <a:ea typeface="Times New Roman"/>
              <a:cs typeface="Times New Roman"/>
              <a:sym typeface="Times New Roman"/>
            </a:endParaRPr>
          </a:p>
          <a:p>
            <a:pPr indent="-317500" lvl="1" marL="914400" rtl="0" algn="l">
              <a:spcBef>
                <a:spcPts val="0"/>
              </a:spcBef>
              <a:spcAft>
                <a:spcPts val="0"/>
              </a:spcAft>
              <a:buClr>
                <a:schemeClr val="dk2"/>
              </a:buClr>
              <a:buSzPts val="1400"/>
              <a:buFont typeface="Times New Roman"/>
              <a:buAutoNum type="alphaLcPeriod"/>
            </a:pPr>
            <a:r>
              <a:rPr lang="en" sz="1400">
                <a:solidFill>
                  <a:schemeClr val="dk2"/>
                </a:solidFill>
                <a:latin typeface="Times New Roman"/>
                <a:ea typeface="Times New Roman"/>
                <a:cs typeface="Times New Roman"/>
                <a:sym typeface="Times New Roman"/>
              </a:rPr>
              <a:t>We cannot compute counts directly from an observation sequence since we don’t know which path of states was taken through the machine for a given input.</a:t>
            </a:r>
            <a:endParaRPr sz="1400">
              <a:solidFill>
                <a:schemeClr val="dk2"/>
              </a:solidFill>
              <a:latin typeface="Times New Roman"/>
              <a:ea typeface="Times New Roman"/>
              <a:cs typeface="Times New Roman"/>
              <a:sym typeface="Times New Roman"/>
            </a:endParaRPr>
          </a:p>
          <a:p>
            <a:pPr indent="-317500" lvl="0" marL="457200" rtl="0" algn="l">
              <a:spcBef>
                <a:spcPts val="0"/>
              </a:spcBef>
              <a:spcAft>
                <a:spcPts val="0"/>
              </a:spcAft>
              <a:buClr>
                <a:schemeClr val="dk2"/>
              </a:buClr>
              <a:buSzPts val="1400"/>
              <a:buFont typeface="Times New Roman"/>
              <a:buAutoNum type="arabicPeriod"/>
            </a:pPr>
            <a:r>
              <a:rPr lang="en" sz="1400">
                <a:solidFill>
                  <a:schemeClr val="dk2"/>
                </a:solidFill>
                <a:latin typeface="Times New Roman"/>
                <a:ea typeface="Times New Roman"/>
                <a:cs typeface="Times New Roman"/>
                <a:sym typeface="Times New Roman"/>
              </a:rPr>
              <a:t>Backward probability:</a:t>
            </a:r>
            <a:endParaRPr sz="1400">
              <a:solidFill>
                <a:schemeClr val="dk2"/>
              </a:solidFill>
              <a:latin typeface="Times New Roman"/>
              <a:ea typeface="Times New Roman"/>
              <a:cs typeface="Times New Roman"/>
              <a:sym typeface="Times New Roman"/>
            </a:endParaRPr>
          </a:p>
          <a:p>
            <a:pPr indent="-317500" lvl="1" marL="914400" rtl="0" algn="l">
              <a:spcBef>
                <a:spcPts val="0"/>
              </a:spcBef>
              <a:spcAft>
                <a:spcPts val="0"/>
              </a:spcAft>
              <a:buClr>
                <a:schemeClr val="dk2"/>
              </a:buClr>
              <a:buSzPts val="1400"/>
              <a:buAutoNum type="alphaLcPeriod"/>
            </a:pPr>
            <a:r>
              <a:rPr lang="en" sz="1400">
                <a:solidFill>
                  <a:schemeClr val="dk2"/>
                </a:solidFill>
                <a:latin typeface="Times New Roman"/>
                <a:ea typeface="Times New Roman"/>
                <a:cs typeface="Times New Roman"/>
                <a:sym typeface="Times New Roman"/>
              </a:rPr>
              <a:t>The probability of seeing the observations from time </a:t>
            </a:r>
            <a:r>
              <a:rPr i="1" lang="en" sz="1400">
                <a:solidFill>
                  <a:schemeClr val="dk2"/>
                </a:solidFill>
                <a:latin typeface="Times New Roman"/>
                <a:ea typeface="Times New Roman"/>
                <a:cs typeface="Times New Roman"/>
                <a:sym typeface="Times New Roman"/>
              </a:rPr>
              <a:t>t+1</a:t>
            </a:r>
            <a:r>
              <a:rPr lang="en" sz="1400">
                <a:solidFill>
                  <a:schemeClr val="dk2"/>
                </a:solidFill>
                <a:latin typeface="Times New Roman"/>
                <a:ea typeface="Times New Roman"/>
                <a:cs typeface="Times New Roman"/>
                <a:sym typeface="Times New Roman"/>
              </a:rPr>
              <a:t> to the end, given that we are in state </a:t>
            </a:r>
            <a:r>
              <a:rPr i="1" lang="en" sz="1400">
                <a:solidFill>
                  <a:schemeClr val="dk2"/>
                </a:solidFill>
                <a:latin typeface="Times New Roman"/>
                <a:ea typeface="Times New Roman"/>
                <a:cs typeface="Times New Roman"/>
                <a:sym typeface="Times New Roman"/>
              </a:rPr>
              <a:t>i</a:t>
            </a:r>
            <a:r>
              <a:rPr lang="en" sz="1400">
                <a:solidFill>
                  <a:schemeClr val="dk2"/>
                </a:solidFill>
                <a:latin typeface="Times New Roman"/>
                <a:ea typeface="Times New Roman"/>
                <a:cs typeface="Times New Roman"/>
                <a:sym typeface="Times New Roman"/>
              </a:rPr>
              <a:t> and time </a:t>
            </a:r>
            <a:r>
              <a:rPr i="1" lang="en" sz="1400">
                <a:solidFill>
                  <a:schemeClr val="dk2"/>
                </a:solidFill>
                <a:latin typeface="Times New Roman"/>
                <a:ea typeface="Times New Roman"/>
                <a:cs typeface="Times New Roman"/>
                <a:sym typeface="Times New Roman"/>
              </a:rPr>
              <a:t>t</a:t>
            </a:r>
            <a:r>
              <a:rPr lang="en" sz="1400">
                <a:solidFill>
                  <a:schemeClr val="dk2"/>
                </a:solidFill>
                <a:latin typeface="Times New Roman"/>
                <a:ea typeface="Times New Roman"/>
                <a:cs typeface="Times New Roman"/>
                <a:sym typeface="Times New Roman"/>
              </a:rPr>
              <a:t> (and given the automation λ)</a:t>
            </a:r>
            <a:endParaRPr sz="1400">
              <a:solidFill>
                <a:schemeClr val="dk2"/>
              </a:solidFill>
              <a:latin typeface="Times New Roman"/>
              <a:ea typeface="Times New Roman"/>
              <a:cs typeface="Times New Roman"/>
              <a:sym typeface="Times New Roman"/>
            </a:endParaRPr>
          </a:p>
          <a:p>
            <a:pPr indent="0" lvl="0" marL="0" rtl="0" algn="l">
              <a:spcBef>
                <a:spcPts val="1200"/>
              </a:spcBef>
              <a:spcAft>
                <a:spcPts val="1200"/>
              </a:spcAft>
              <a:buNone/>
            </a:pPr>
            <a:r>
              <a:t/>
            </a:r>
            <a:endParaRPr b="1" sz="1400">
              <a:solidFill>
                <a:schemeClr val="dk2"/>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Backward Probability</a:t>
            </a:r>
            <a:endParaRPr/>
          </a:p>
        </p:txBody>
      </p:sp>
      <p:pic>
        <p:nvPicPr>
          <p:cNvPr id="177" name="Google Shape;177;p27"/>
          <p:cNvPicPr preferRelativeResize="0"/>
          <p:nvPr/>
        </p:nvPicPr>
        <p:blipFill>
          <a:blip r:embed="rId3">
            <a:alphaModFix/>
          </a:blip>
          <a:stretch>
            <a:fillRect/>
          </a:stretch>
        </p:blipFill>
        <p:spPr>
          <a:xfrm>
            <a:off x="1768714" y="1751250"/>
            <a:ext cx="5753374" cy="32306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Backward Recursion</a:t>
            </a:r>
            <a:endParaRPr/>
          </a:p>
          <a:p>
            <a:pPr indent="0" lvl="0" marL="0" rtl="0" algn="l">
              <a:spcBef>
                <a:spcPts val="0"/>
              </a:spcBef>
              <a:spcAft>
                <a:spcPts val="0"/>
              </a:spcAft>
              <a:buNone/>
            </a:pPr>
            <a:r>
              <a:t/>
            </a:r>
            <a:endParaRPr/>
          </a:p>
        </p:txBody>
      </p:sp>
      <p:sp>
        <p:nvSpPr>
          <p:cNvPr id="183" name="Google Shape;183;p2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4" name="Google Shape;184;p28"/>
          <p:cNvPicPr preferRelativeResize="0"/>
          <p:nvPr/>
        </p:nvPicPr>
        <p:blipFill>
          <a:blip r:embed="rId3">
            <a:alphaModFix/>
          </a:blip>
          <a:stretch>
            <a:fillRect/>
          </a:stretch>
        </p:blipFill>
        <p:spPr>
          <a:xfrm>
            <a:off x="729450" y="2078875"/>
            <a:ext cx="4449406" cy="2261099"/>
          </a:xfrm>
          <a:prstGeom prst="rect">
            <a:avLst/>
          </a:prstGeom>
          <a:noFill/>
          <a:ln>
            <a:noFill/>
          </a:ln>
        </p:spPr>
      </p:pic>
      <p:pic>
        <p:nvPicPr>
          <p:cNvPr id="185" name="Google Shape;185;p28"/>
          <p:cNvPicPr preferRelativeResize="0"/>
          <p:nvPr/>
        </p:nvPicPr>
        <p:blipFill>
          <a:blip r:embed="rId4">
            <a:alphaModFix/>
          </a:blip>
          <a:stretch>
            <a:fillRect/>
          </a:stretch>
        </p:blipFill>
        <p:spPr>
          <a:xfrm>
            <a:off x="5276575" y="2140025"/>
            <a:ext cx="3824717" cy="21999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Optimizing Transition Probabilities</a:t>
            </a:r>
            <a:endParaRPr/>
          </a:p>
        </p:txBody>
      </p:sp>
      <p:sp>
        <p:nvSpPr>
          <p:cNvPr id="191" name="Google Shape;191;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317500" lvl="0" marL="457200" rtl="0" algn="l">
              <a:spcBef>
                <a:spcPts val="1200"/>
              </a:spcBef>
              <a:spcAft>
                <a:spcPts val="0"/>
              </a:spcAft>
              <a:buClr>
                <a:srgbClr val="000000"/>
              </a:buClr>
              <a:buSzPts val="1400"/>
              <a:buFont typeface="Times New Roman"/>
              <a:buAutoNum type="arabicPeriod"/>
            </a:pPr>
            <a:r>
              <a:rPr lang="en" sz="1400">
                <a:solidFill>
                  <a:srgbClr val="000000"/>
                </a:solidFill>
                <a:latin typeface="Times New Roman"/>
                <a:ea typeface="Times New Roman"/>
                <a:cs typeface="Times New Roman"/>
                <a:sym typeface="Times New Roman"/>
              </a:rPr>
              <a:t>Assume we had some estimate of the probability that a given transition i → j was taken at a particular point in time t in the observation sequence. If we knew this probability for </a:t>
            </a:r>
            <a:r>
              <a:rPr b="1" lang="en" sz="1400">
                <a:solidFill>
                  <a:srgbClr val="000000"/>
                </a:solidFill>
                <a:latin typeface="Times New Roman"/>
                <a:ea typeface="Times New Roman"/>
                <a:cs typeface="Times New Roman"/>
                <a:sym typeface="Times New Roman"/>
              </a:rPr>
              <a:t>each particular time t</a:t>
            </a:r>
            <a:r>
              <a:rPr lang="en" sz="1400">
                <a:solidFill>
                  <a:srgbClr val="000000"/>
                </a:solidFill>
                <a:latin typeface="Times New Roman"/>
                <a:ea typeface="Times New Roman"/>
                <a:cs typeface="Times New Roman"/>
                <a:sym typeface="Times New Roman"/>
              </a:rPr>
              <a:t>, we could</a:t>
            </a:r>
            <a:r>
              <a:rPr b="1" lang="en" sz="1400">
                <a:solidFill>
                  <a:srgbClr val="000000"/>
                </a:solidFill>
                <a:latin typeface="Times New Roman"/>
                <a:ea typeface="Times New Roman"/>
                <a:cs typeface="Times New Roman"/>
                <a:sym typeface="Times New Roman"/>
              </a:rPr>
              <a:t> sum over all times t to estimate the total count for the transition i → j</a:t>
            </a:r>
            <a:r>
              <a:rPr lang="en" sz="1400">
                <a:solidFill>
                  <a:srgbClr val="000000"/>
                </a:solidFill>
                <a:latin typeface="Times New Roman"/>
                <a:ea typeface="Times New Roman"/>
                <a:cs typeface="Times New Roman"/>
                <a:sym typeface="Times New Roman"/>
              </a:rPr>
              <a:t>. </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AutoNum type="arabicPeriod"/>
            </a:pPr>
            <a:r>
              <a:rPr lang="en" sz="1400">
                <a:solidFill>
                  <a:srgbClr val="202124"/>
                </a:solidFill>
                <a:latin typeface="Times New Roman"/>
                <a:ea typeface="Times New Roman"/>
                <a:cs typeface="Times New Roman"/>
                <a:sym typeface="Times New Roman"/>
              </a:rPr>
              <a:t>The </a:t>
            </a:r>
            <a:r>
              <a:rPr b="1" lang="en" sz="1400">
                <a:solidFill>
                  <a:srgbClr val="202124"/>
                </a:solidFill>
                <a:latin typeface="Times New Roman"/>
                <a:ea typeface="Times New Roman"/>
                <a:cs typeface="Times New Roman"/>
                <a:sym typeface="Times New Roman"/>
              </a:rPr>
              <a:t>probability </a:t>
            </a:r>
            <a:r>
              <a:rPr lang="en" sz="1400">
                <a:solidFill>
                  <a:srgbClr val="202124"/>
                </a:solidFill>
                <a:latin typeface="Times New Roman"/>
                <a:ea typeface="Times New Roman"/>
                <a:cs typeface="Times New Roman"/>
                <a:sym typeface="Times New Roman"/>
              </a:rPr>
              <a:t>of being in state </a:t>
            </a:r>
            <a:r>
              <a:rPr i="1" lang="en" sz="1400">
                <a:solidFill>
                  <a:srgbClr val="202124"/>
                </a:solidFill>
                <a:latin typeface="Times New Roman"/>
                <a:ea typeface="Times New Roman"/>
                <a:cs typeface="Times New Roman"/>
                <a:sym typeface="Times New Roman"/>
              </a:rPr>
              <a:t>i</a:t>
            </a:r>
            <a:r>
              <a:rPr lang="en" sz="1400">
                <a:solidFill>
                  <a:srgbClr val="202124"/>
                </a:solidFill>
                <a:latin typeface="Times New Roman"/>
                <a:ea typeface="Times New Roman"/>
                <a:cs typeface="Times New Roman"/>
                <a:sym typeface="Times New Roman"/>
              </a:rPr>
              <a:t> at time </a:t>
            </a:r>
            <a:r>
              <a:rPr i="1" lang="en" sz="1400">
                <a:solidFill>
                  <a:srgbClr val="202124"/>
                </a:solidFill>
                <a:latin typeface="Times New Roman"/>
                <a:ea typeface="Times New Roman"/>
                <a:cs typeface="Times New Roman"/>
                <a:sym typeface="Times New Roman"/>
              </a:rPr>
              <a:t>t </a:t>
            </a:r>
            <a:r>
              <a:rPr lang="en" sz="1400">
                <a:solidFill>
                  <a:srgbClr val="202124"/>
                </a:solidFill>
                <a:latin typeface="Times New Roman"/>
                <a:ea typeface="Times New Roman"/>
                <a:cs typeface="Times New Roman"/>
                <a:sym typeface="Times New Roman"/>
              </a:rPr>
              <a:t>and state </a:t>
            </a:r>
            <a:r>
              <a:rPr i="1" lang="en" sz="1400">
                <a:solidFill>
                  <a:srgbClr val="202124"/>
                </a:solidFill>
                <a:latin typeface="Times New Roman"/>
                <a:ea typeface="Times New Roman"/>
                <a:cs typeface="Times New Roman"/>
                <a:sym typeface="Times New Roman"/>
              </a:rPr>
              <a:t>j </a:t>
            </a:r>
            <a:r>
              <a:rPr lang="en" sz="1400">
                <a:solidFill>
                  <a:srgbClr val="202124"/>
                </a:solidFill>
                <a:latin typeface="Times New Roman"/>
                <a:ea typeface="Times New Roman"/>
                <a:cs typeface="Times New Roman"/>
                <a:sym typeface="Times New Roman"/>
              </a:rPr>
              <a:t>at time </a:t>
            </a:r>
            <a:r>
              <a:rPr i="1" lang="en" sz="1400">
                <a:solidFill>
                  <a:srgbClr val="202124"/>
                </a:solidFill>
                <a:latin typeface="Times New Roman"/>
                <a:ea typeface="Times New Roman"/>
                <a:cs typeface="Times New Roman"/>
                <a:sym typeface="Times New Roman"/>
              </a:rPr>
              <a:t>t +1</a:t>
            </a:r>
            <a:r>
              <a:rPr lang="en" sz="1400">
                <a:solidFill>
                  <a:srgbClr val="202124"/>
                </a:solidFill>
                <a:latin typeface="Times New Roman"/>
                <a:ea typeface="Times New Roman"/>
                <a:cs typeface="Times New Roman"/>
                <a:sym typeface="Times New Roman"/>
              </a:rPr>
              <a:t>, given the observation sequence and of course the model:</a:t>
            </a:r>
            <a:endParaRPr sz="1400">
              <a:solidFill>
                <a:srgbClr val="202124"/>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1200"/>
              </a:spcAft>
              <a:buNone/>
            </a:pPr>
            <a:r>
              <a:t/>
            </a:r>
            <a:endParaRPr sz="1400">
              <a:solidFill>
                <a:srgbClr val="000000"/>
              </a:solidFill>
              <a:latin typeface="Times New Roman"/>
              <a:ea typeface="Times New Roman"/>
              <a:cs typeface="Times New Roman"/>
              <a:sym typeface="Times New Roman"/>
            </a:endParaRPr>
          </a:p>
        </p:txBody>
      </p:sp>
      <p:pic>
        <p:nvPicPr>
          <p:cNvPr id="192" name="Google Shape;192;p29"/>
          <p:cNvPicPr preferRelativeResize="0"/>
          <p:nvPr/>
        </p:nvPicPr>
        <p:blipFill>
          <a:blip r:embed="rId3">
            <a:alphaModFix/>
          </a:blip>
          <a:stretch>
            <a:fillRect/>
          </a:stretch>
        </p:blipFill>
        <p:spPr>
          <a:xfrm>
            <a:off x="2095238" y="1902600"/>
            <a:ext cx="4649326" cy="587350"/>
          </a:xfrm>
          <a:prstGeom prst="rect">
            <a:avLst/>
          </a:prstGeom>
          <a:noFill/>
          <a:ln>
            <a:noFill/>
          </a:ln>
        </p:spPr>
      </p:pic>
      <p:pic>
        <p:nvPicPr>
          <p:cNvPr id="193" name="Google Shape;193;p29"/>
          <p:cNvPicPr preferRelativeResize="0"/>
          <p:nvPr/>
        </p:nvPicPr>
        <p:blipFill rotWithShape="1">
          <a:blip r:embed="rId4">
            <a:alphaModFix/>
          </a:blip>
          <a:srcRect b="0" l="0" r="0" t="14368"/>
          <a:stretch/>
        </p:blipFill>
        <p:spPr>
          <a:xfrm>
            <a:off x="2522525" y="3755700"/>
            <a:ext cx="3794776" cy="489075"/>
          </a:xfrm>
          <a:prstGeom prst="rect">
            <a:avLst/>
          </a:prstGeom>
          <a:noFill/>
          <a:ln>
            <a:noFill/>
          </a:ln>
        </p:spPr>
      </p:pic>
      <p:pic>
        <p:nvPicPr>
          <p:cNvPr id="194" name="Google Shape;194;p29"/>
          <p:cNvPicPr preferRelativeResize="0"/>
          <p:nvPr/>
        </p:nvPicPr>
        <p:blipFill>
          <a:blip r:embed="rId5">
            <a:alphaModFix/>
          </a:blip>
          <a:stretch>
            <a:fillRect/>
          </a:stretch>
        </p:blipFill>
        <p:spPr>
          <a:xfrm>
            <a:off x="2476400" y="4111875"/>
            <a:ext cx="3989276" cy="8966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Optimizing Transition Probabilities Cont’d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0" name="Google Shape;200;p3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rgbClr val="000000"/>
                </a:solidFill>
                <a:latin typeface="Times New Roman"/>
                <a:ea typeface="Times New Roman"/>
                <a:cs typeface="Times New Roman"/>
                <a:sym typeface="Times New Roman"/>
              </a:rPr>
              <a:t>The expected number of transitions from state </a:t>
            </a:r>
            <a:r>
              <a:rPr i="1" lang="en" sz="1400">
                <a:solidFill>
                  <a:srgbClr val="000000"/>
                </a:solidFill>
                <a:latin typeface="Times New Roman"/>
                <a:ea typeface="Times New Roman"/>
                <a:cs typeface="Times New Roman"/>
                <a:sym typeface="Times New Roman"/>
              </a:rPr>
              <a:t>i</a:t>
            </a:r>
            <a:r>
              <a:rPr lang="en" sz="1400">
                <a:solidFill>
                  <a:srgbClr val="000000"/>
                </a:solidFill>
                <a:latin typeface="Times New Roman"/>
                <a:ea typeface="Times New Roman"/>
                <a:cs typeface="Times New Roman"/>
                <a:sym typeface="Times New Roman"/>
              </a:rPr>
              <a:t> to state </a:t>
            </a:r>
            <a:r>
              <a:rPr i="1" lang="en" sz="1400">
                <a:solidFill>
                  <a:srgbClr val="000000"/>
                </a:solidFill>
                <a:latin typeface="Times New Roman"/>
                <a:ea typeface="Times New Roman"/>
                <a:cs typeface="Times New Roman"/>
                <a:sym typeface="Times New Roman"/>
              </a:rPr>
              <a:t>j</a:t>
            </a:r>
            <a:r>
              <a:rPr lang="en" sz="1400">
                <a:solidFill>
                  <a:srgbClr val="000000"/>
                </a:solidFill>
                <a:latin typeface="Times New Roman"/>
                <a:ea typeface="Times New Roman"/>
                <a:cs typeface="Times New Roman"/>
                <a:sym typeface="Times New Roman"/>
              </a:rPr>
              <a:t> is then the sum over all t of  .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rPr lang="en" sz="1400">
                <a:solidFill>
                  <a:srgbClr val="000000"/>
                </a:solidFill>
                <a:latin typeface="Times New Roman"/>
                <a:ea typeface="Times New Roman"/>
                <a:cs typeface="Times New Roman"/>
                <a:sym typeface="Times New Roman"/>
              </a:rPr>
              <a:t>For our estimate of a</a:t>
            </a:r>
            <a:r>
              <a:rPr baseline="-25000" lang="en" sz="1400">
                <a:solidFill>
                  <a:srgbClr val="000000"/>
                </a:solidFill>
                <a:latin typeface="Times New Roman"/>
                <a:ea typeface="Times New Roman"/>
                <a:cs typeface="Times New Roman"/>
                <a:sym typeface="Times New Roman"/>
              </a:rPr>
              <a:t>ij</a:t>
            </a:r>
            <a:r>
              <a:rPr lang="en" sz="1400">
                <a:solidFill>
                  <a:srgbClr val="000000"/>
                </a:solidFill>
                <a:latin typeface="Times New Roman"/>
                <a:ea typeface="Times New Roman"/>
                <a:cs typeface="Times New Roman"/>
                <a:sym typeface="Times New Roman"/>
              </a:rPr>
              <a:t> we just need one more thing: the total expected number of transitions from state </a:t>
            </a:r>
            <a:r>
              <a:rPr i="1" lang="en" sz="1400">
                <a:solidFill>
                  <a:srgbClr val="000000"/>
                </a:solidFill>
                <a:latin typeface="Times New Roman"/>
                <a:ea typeface="Times New Roman"/>
                <a:cs typeface="Times New Roman"/>
                <a:sym typeface="Times New Roman"/>
              </a:rPr>
              <a:t>i</a:t>
            </a:r>
            <a:r>
              <a:rPr lang="en" sz="1400">
                <a:solidFill>
                  <a:srgbClr val="000000"/>
                </a:solidFill>
                <a:latin typeface="Times New Roman"/>
                <a:ea typeface="Times New Roman"/>
                <a:cs typeface="Times New Roman"/>
                <a:sym typeface="Times New Roman"/>
              </a:rPr>
              <a:t>. We can get this by summing over all transitions out of state </a:t>
            </a:r>
            <a:r>
              <a:rPr i="1" lang="en" sz="1400">
                <a:solidFill>
                  <a:srgbClr val="000000"/>
                </a:solidFill>
                <a:latin typeface="Times New Roman"/>
                <a:ea typeface="Times New Roman"/>
                <a:cs typeface="Times New Roman"/>
                <a:sym typeface="Times New Roman"/>
              </a:rPr>
              <a:t>i</a:t>
            </a:r>
            <a:r>
              <a:rPr lang="en" sz="1400">
                <a:solidFill>
                  <a:srgbClr val="000000"/>
                </a:solidFill>
                <a:latin typeface="Times New Roman"/>
                <a:ea typeface="Times New Roman"/>
                <a:cs typeface="Times New Roman"/>
                <a:sym typeface="Times New Roman"/>
              </a:rPr>
              <a:t>.</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1200"/>
              </a:spcAft>
              <a:buNone/>
            </a:pPr>
            <a:r>
              <a:t/>
            </a:r>
            <a:endParaRPr sz="1400">
              <a:solidFill>
                <a:srgbClr val="000000"/>
              </a:solidFill>
              <a:latin typeface="Times New Roman"/>
              <a:ea typeface="Times New Roman"/>
              <a:cs typeface="Times New Roman"/>
              <a:sym typeface="Times New Roman"/>
            </a:endParaRPr>
          </a:p>
        </p:txBody>
      </p:sp>
      <p:pic>
        <p:nvPicPr>
          <p:cNvPr id="201" name="Google Shape;201;p30"/>
          <p:cNvPicPr preferRelativeResize="0"/>
          <p:nvPr/>
        </p:nvPicPr>
        <p:blipFill rotWithShape="1">
          <a:blip r:embed="rId3">
            <a:alphaModFix/>
          </a:blip>
          <a:srcRect b="-28435" l="0" r="0" t="0"/>
          <a:stretch/>
        </p:blipFill>
        <p:spPr>
          <a:xfrm>
            <a:off x="6880900" y="2130000"/>
            <a:ext cx="205550" cy="351150"/>
          </a:xfrm>
          <a:prstGeom prst="rect">
            <a:avLst/>
          </a:prstGeom>
          <a:noFill/>
          <a:ln>
            <a:noFill/>
          </a:ln>
        </p:spPr>
      </p:pic>
      <p:pic>
        <p:nvPicPr>
          <p:cNvPr id="202" name="Google Shape;202;p30"/>
          <p:cNvPicPr preferRelativeResize="0"/>
          <p:nvPr/>
        </p:nvPicPr>
        <p:blipFill>
          <a:blip r:embed="rId4">
            <a:alphaModFix/>
          </a:blip>
          <a:stretch>
            <a:fillRect/>
          </a:stretch>
        </p:blipFill>
        <p:spPr>
          <a:xfrm>
            <a:off x="2306700" y="2978300"/>
            <a:ext cx="4186674" cy="12900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Optimizing Observation Probabilities</a:t>
            </a:r>
            <a:endParaRPr/>
          </a:p>
        </p:txBody>
      </p:sp>
      <p:sp>
        <p:nvSpPr>
          <p:cNvPr id="208" name="Google Shape;208;p31"/>
          <p:cNvSpPr txBox="1"/>
          <p:nvPr>
            <p:ph idx="1" type="body"/>
          </p:nvPr>
        </p:nvSpPr>
        <p:spPr>
          <a:xfrm>
            <a:off x="729450" y="2078875"/>
            <a:ext cx="7688700" cy="29526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This is the probability of a given symbol v</a:t>
            </a:r>
            <a:r>
              <a:rPr baseline="-25000" lang="en" sz="1400">
                <a:solidFill>
                  <a:srgbClr val="000000"/>
                </a:solidFill>
                <a:latin typeface="Times New Roman"/>
                <a:ea typeface="Times New Roman"/>
                <a:cs typeface="Times New Roman"/>
                <a:sym typeface="Times New Roman"/>
              </a:rPr>
              <a:t>k</a:t>
            </a:r>
            <a:r>
              <a:rPr lang="en" sz="1400">
                <a:solidFill>
                  <a:srgbClr val="000000"/>
                </a:solidFill>
                <a:latin typeface="Times New Roman"/>
                <a:ea typeface="Times New Roman"/>
                <a:cs typeface="Times New Roman"/>
                <a:sym typeface="Times New Roman"/>
              </a:rPr>
              <a:t> from the observation vocabulary V, given a state </a:t>
            </a:r>
            <a:r>
              <a:rPr i="1" lang="en" sz="1400">
                <a:solidFill>
                  <a:srgbClr val="000000"/>
                </a:solidFill>
                <a:latin typeface="Times New Roman"/>
                <a:ea typeface="Times New Roman"/>
                <a:cs typeface="Times New Roman"/>
                <a:sym typeface="Times New Roman"/>
              </a:rPr>
              <a:t>j</a:t>
            </a:r>
            <a:r>
              <a:rPr lang="en" sz="1400">
                <a:solidFill>
                  <a:srgbClr val="000000"/>
                </a:solidFill>
                <a:latin typeface="Times New Roman"/>
                <a:ea typeface="Times New Roman"/>
                <a:cs typeface="Times New Roman"/>
                <a:sym typeface="Times New Roman"/>
              </a:rPr>
              <a:t>:</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t/>
            </a:r>
            <a:endParaRPr sz="1400">
              <a:solidFill>
                <a:srgbClr val="000000"/>
              </a:solidFill>
              <a:latin typeface="Times New Roman"/>
              <a:ea typeface="Times New Roman"/>
              <a:cs typeface="Times New Roman"/>
              <a:sym typeface="Times New Roman"/>
            </a:endParaRPr>
          </a:p>
          <a:p>
            <a:pPr indent="-317500" lvl="0" marL="457200" rtl="0" algn="l">
              <a:spcBef>
                <a:spcPts val="120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We will need to know the probability of being in state j at time t.</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Compute this by including the observation sequence in the probability</a:t>
            </a:r>
            <a:endParaRPr sz="1400">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1400">
              <a:solidFill>
                <a:srgbClr val="000000"/>
              </a:solidFill>
              <a:latin typeface="Times New Roman"/>
              <a:ea typeface="Times New Roman"/>
              <a:cs typeface="Times New Roman"/>
              <a:sym typeface="Times New Roman"/>
            </a:endParaRPr>
          </a:p>
        </p:txBody>
      </p:sp>
      <p:pic>
        <p:nvPicPr>
          <p:cNvPr id="209" name="Google Shape;209;p31"/>
          <p:cNvPicPr preferRelativeResize="0"/>
          <p:nvPr/>
        </p:nvPicPr>
        <p:blipFill>
          <a:blip r:embed="rId3">
            <a:alphaModFix/>
          </a:blip>
          <a:stretch>
            <a:fillRect/>
          </a:stretch>
        </p:blipFill>
        <p:spPr>
          <a:xfrm>
            <a:off x="1318150" y="2441000"/>
            <a:ext cx="6085326" cy="749925"/>
          </a:xfrm>
          <a:prstGeom prst="rect">
            <a:avLst/>
          </a:prstGeom>
          <a:noFill/>
          <a:ln>
            <a:noFill/>
          </a:ln>
        </p:spPr>
      </p:pic>
      <p:pic>
        <p:nvPicPr>
          <p:cNvPr id="210" name="Google Shape;210;p31"/>
          <p:cNvPicPr preferRelativeResize="0"/>
          <p:nvPr/>
        </p:nvPicPr>
        <p:blipFill>
          <a:blip r:embed="rId4">
            <a:alphaModFix/>
          </a:blip>
          <a:stretch>
            <a:fillRect/>
          </a:stretch>
        </p:blipFill>
        <p:spPr>
          <a:xfrm>
            <a:off x="1471525" y="3545938"/>
            <a:ext cx="1880705" cy="318263"/>
          </a:xfrm>
          <a:prstGeom prst="rect">
            <a:avLst/>
          </a:prstGeom>
          <a:noFill/>
          <a:ln>
            <a:noFill/>
          </a:ln>
        </p:spPr>
      </p:pic>
      <p:pic>
        <p:nvPicPr>
          <p:cNvPr id="211" name="Google Shape;211;p31"/>
          <p:cNvPicPr preferRelativeResize="0"/>
          <p:nvPr/>
        </p:nvPicPr>
        <p:blipFill>
          <a:blip r:embed="rId5">
            <a:alphaModFix/>
          </a:blip>
          <a:stretch>
            <a:fillRect/>
          </a:stretch>
        </p:blipFill>
        <p:spPr>
          <a:xfrm>
            <a:off x="1399975" y="4280475"/>
            <a:ext cx="2728074" cy="812250"/>
          </a:xfrm>
          <a:prstGeom prst="rect">
            <a:avLst/>
          </a:prstGeom>
          <a:noFill/>
          <a:ln>
            <a:noFill/>
          </a:ln>
        </p:spPr>
      </p:pic>
      <p:pic>
        <p:nvPicPr>
          <p:cNvPr id="212" name="Google Shape;212;p31"/>
          <p:cNvPicPr preferRelativeResize="0"/>
          <p:nvPr/>
        </p:nvPicPr>
        <p:blipFill>
          <a:blip r:embed="rId6">
            <a:alphaModFix/>
          </a:blip>
          <a:stretch>
            <a:fillRect/>
          </a:stretch>
        </p:blipFill>
        <p:spPr>
          <a:xfrm>
            <a:off x="4007800" y="4219225"/>
            <a:ext cx="3224386" cy="812250"/>
          </a:xfrm>
          <a:prstGeom prst="rect">
            <a:avLst/>
          </a:prstGeom>
          <a:noFill/>
          <a:ln>
            <a:noFill/>
          </a:ln>
        </p:spPr>
      </p:pic>
      <p:pic>
        <p:nvPicPr>
          <p:cNvPr id="213" name="Google Shape;213;p31"/>
          <p:cNvPicPr preferRelativeResize="0"/>
          <p:nvPr/>
        </p:nvPicPr>
        <p:blipFill>
          <a:blip r:embed="rId7">
            <a:alphaModFix/>
          </a:blip>
          <a:stretch>
            <a:fillRect/>
          </a:stretch>
        </p:blipFill>
        <p:spPr>
          <a:xfrm>
            <a:off x="3682075" y="3392638"/>
            <a:ext cx="1687139" cy="624863"/>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 Hidden Markov Model?</a:t>
            </a:r>
            <a:endParaRPr/>
          </a:p>
        </p:txBody>
      </p:sp>
      <p:sp>
        <p:nvSpPr>
          <p:cNvPr id="93" name="Google Shape;93;p14"/>
          <p:cNvSpPr txBox="1"/>
          <p:nvPr>
            <p:ph idx="1" type="body"/>
          </p:nvPr>
        </p:nvSpPr>
        <p:spPr>
          <a:xfrm>
            <a:off x="729450" y="185385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rgbClr val="000000"/>
                </a:solidFill>
                <a:latin typeface="Times New Roman"/>
                <a:ea typeface="Times New Roman"/>
                <a:cs typeface="Times New Roman"/>
                <a:sym typeface="Times New Roman"/>
              </a:rPr>
              <a:t>A hidden Markov model (HMM) allows us to talk about both observed event Markov model (like words that we see in the input) and hidden events (like part-of-speech tags) that we think of as causal factors in our probabilistic model.</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1200"/>
              </a:spcAft>
              <a:buNone/>
            </a:pPr>
            <a:r>
              <a:t/>
            </a:r>
            <a:endParaRPr sz="1400">
              <a:solidFill>
                <a:srgbClr val="000000"/>
              </a:solidFill>
              <a:latin typeface="Times New Roman"/>
              <a:ea typeface="Times New Roman"/>
              <a:cs typeface="Times New Roman"/>
              <a:sym typeface="Times New Roman"/>
            </a:endParaRPr>
          </a:p>
        </p:txBody>
      </p:sp>
      <p:pic>
        <p:nvPicPr>
          <p:cNvPr id="94" name="Google Shape;94;p14"/>
          <p:cNvPicPr preferRelativeResize="0"/>
          <p:nvPr/>
        </p:nvPicPr>
        <p:blipFill>
          <a:blip r:embed="rId3">
            <a:alphaModFix/>
          </a:blip>
          <a:stretch>
            <a:fillRect/>
          </a:stretch>
        </p:blipFill>
        <p:spPr>
          <a:xfrm>
            <a:off x="1400263" y="2763850"/>
            <a:ext cx="6343470" cy="2261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Supplementary</a:t>
            </a:r>
            <a:r>
              <a:rPr lang="en"/>
              <a:t> Notes</a:t>
            </a:r>
            <a:endParaRPr/>
          </a:p>
        </p:txBody>
      </p:sp>
      <p:pic>
        <p:nvPicPr>
          <p:cNvPr id="219" name="Google Shape;219;p32"/>
          <p:cNvPicPr preferRelativeResize="0"/>
          <p:nvPr/>
        </p:nvPicPr>
        <p:blipFill>
          <a:blip r:embed="rId3">
            <a:alphaModFix/>
          </a:blip>
          <a:stretch>
            <a:fillRect/>
          </a:stretch>
        </p:blipFill>
        <p:spPr>
          <a:xfrm>
            <a:off x="4865650" y="769924"/>
            <a:ext cx="3912076" cy="1318900"/>
          </a:xfrm>
          <a:prstGeom prst="rect">
            <a:avLst/>
          </a:prstGeom>
          <a:noFill/>
          <a:ln>
            <a:noFill/>
          </a:ln>
        </p:spPr>
      </p:pic>
      <p:pic>
        <p:nvPicPr>
          <p:cNvPr id="220" name="Google Shape;220;p32"/>
          <p:cNvPicPr preferRelativeResize="0"/>
          <p:nvPr/>
        </p:nvPicPr>
        <p:blipFill>
          <a:blip r:embed="rId4">
            <a:alphaModFix/>
          </a:blip>
          <a:stretch>
            <a:fillRect/>
          </a:stretch>
        </p:blipFill>
        <p:spPr>
          <a:xfrm>
            <a:off x="184075" y="2262950"/>
            <a:ext cx="4387925" cy="2158251"/>
          </a:xfrm>
          <a:prstGeom prst="rect">
            <a:avLst/>
          </a:prstGeom>
          <a:noFill/>
          <a:ln>
            <a:noFill/>
          </a:ln>
        </p:spPr>
      </p:pic>
      <p:pic>
        <p:nvPicPr>
          <p:cNvPr id="221" name="Google Shape;221;p32"/>
          <p:cNvPicPr preferRelativeResize="0"/>
          <p:nvPr/>
        </p:nvPicPr>
        <p:blipFill rotWithShape="1">
          <a:blip r:embed="rId5">
            <a:alphaModFix/>
          </a:blip>
          <a:srcRect b="0" l="2393" r="3017" t="0"/>
          <a:stretch/>
        </p:blipFill>
        <p:spPr>
          <a:xfrm>
            <a:off x="4499375" y="2262950"/>
            <a:ext cx="4644627" cy="20024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Supplementary Notes</a:t>
            </a:r>
            <a:endParaRPr/>
          </a:p>
        </p:txBody>
      </p:sp>
      <p:pic>
        <p:nvPicPr>
          <p:cNvPr id="227" name="Google Shape;227;p33"/>
          <p:cNvPicPr preferRelativeResize="0"/>
          <p:nvPr/>
        </p:nvPicPr>
        <p:blipFill rotWithShape="1">
          <a:blip r:embed="rId3">
            <a:alphaModFix/>
          </a:blip>
          <a:srcRect b="48815" l="0" r="0" t="0"/>
          <a:stretch/>
        </p:blipFill>
        <p:spPr>
          <a:xfrm>
            <a:off x="61375" y="1964676"/>
            <a:ext cx="6134198" cy="2800849"/>
          </a:xfrm>
          <a:prstGeom prst="rect">
            <a:avLst/>
          </a:prstGeom>
          <a:noFill/>
          <a:ln>
            <a:noFill/>
          </a:ln>
        </p:spPr>
      </p:pic>
      <p:pic>
        <p:nvPicPr>
          <p:cNvPr id="228" name="Google Shape;228;p33"/>
          <p:cNvPicPr preferRelativeResize="0"/>
          <p:nvPr/>
        </p:nvPicPr>
        <p:blipFill>
          <a:blip r:embed="rId4">
            <a:alphaModFix/>
          </a:blip>
          <a:stretch>
            <a:fillRect/>
          </a:stretch>
        </p:blipFill>
        <p:spPr>
          <a:xfrm>
            <a:off x="6144425" y="2571762"/>
            <a:ext cx="2999575" cy="13338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234" name="Google Shape;234;p3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Times New Roman"/>
              <a:buAutoNum type="arabicPeriod"/>
            </a:pPr>
            <a:r>
              <a:rPr lang="en">
                <a:solidFill>
                  <a:srgbClr val="212121"/>
                </a:solidFill>
                <a:highlight>
                  <a:srgbClr val="FFFFFF"/>
                </a:highlight>
                <a:latin typeface="Times New Roman"/>
                <a:ea typeface="Times New Roman"/>
                <a:cs typeface="Times New Roman"/>
                <a:sym typeface="Times New Roman"/>
              </a:rPr>
              <a:t>Yoon BJ. Hidden Markov Models and their Applications in Biological Sequence Analysis. Curr Genomics. 2009 Sep;10(6):402-15. doi: 10.2174/138920209789177575. PMID: 20190955; PMCID: PMC2766791.</a:t>
            </a:r>
            <a:endParaRPr>
              <a:solidFill>
                <a:srgbClr val="212121"/>
              </a:solidFill>
              <a:highlight>
                <a:srgbClr val="FFFFFF"/>
              </a:highlight>
              <a:latin typeface="Times New Roman"/>
              <a:ea typeface="Times New Roman"/>
              <a:cs typeface="Times New Roman"/>
              <a:sym typeface="Times New Roman"/>
            </a:endParaRPr>
          </a:p>
          <a:p>
            <a:pPr indent="-311150" lvl="0" marL="457200" rtl="0" algn="l">
              <a:spcBef>
                <a:spcPts val="0"/>
              </a:spcBef>
              <a:spcAft>
                <a:spcPts val="0"/>
              </a:spcAft>
              <a:buClr>
                <a:srgbClr val="212121"/>
              </a:buClr>
              <a:buSzPts val="1300"/>
              <a:buFont typeface="Times New Roman"/>
              <a:buAutoNum type="arabicPeriod"/>
            </a:pPr>
            <a:r>
              <a:rPr lang="en">
                <a:solidFill>
                  <a:srgbClr val="212121"/>
                </a:solidFill>
                <a:highlight>
                  <a:srgbClr val="FFFFFF"/>
                </a:highlight>
                <a:latin typeface="Times New Roman"/>
                <a:ea typeface="Times New Roman"/>
                <a:cs typeface="Times New Roman"/>
                <a:sym typeface="Times New Roman"/>
              </a:rPr>
              <a:t>Chapter Hidden Markov Models. Speech and Language Processing. Daniel Jurafsky &amp; James H. Martin.</a:t>
            </a:r>
            <a:endParaRPr>
              <a:solidFill>
                <a:srgbClr val="21212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Assumptions</a:t>
            </a:r>
            <a:endParaRPr/>
          </a:p>
        </p:txBody>
      </p:sp>
      <p:sp>
        <p:nvSpPr>
          <p:cNvPr id="100" name="Google Shape;100;p15"/>
          <p:cNvSpPr txBox="1"/>
          <p:nvPr>
            <p:ph idx="1" type="body"/>
          </p:nvPr>
        </p:nvSpPr>
        <p:spPr>
          <a:xfrm>
            <a:off x="729450" y="1731200"/>
            <a:ext cx="7688700" cy="2261100"/>
          </a:xfrm>
          <a:prstGeom prst="rect">
            <a:avLst/>
          </a:prstGeom>
        </p:spPr>
        <p:txBody>
          <a:bodyPr anchorCtr="0" anchor="t" bIns="91425" lIns="91425" spcFirstLastPara="1" rIns="91425" wrap="square" tIns="91425">
            <a:normAutofit lnSpcReduction="20000"/>
          </a:bodyPr>
          <a:lstStyle/>
          <a:p>
            <a:pPr indent="-317500" lvl="0" marL="457200" rtl="0" algn="l">
              <a:spcBef>
                <a:spcPts val="0"/>
              </a:spcBef>
              <a:spcAft>
                <a:spcPts val="0"/>
              </a:spcAft>
              <a:buClr>
                <a:srgbClr val="000000"/>
              </a:buClr>
              <a:buSzPts val="1400"/>
              <a:buFont typeface="Times New Roman"/>
              <a:buAutoNum type="arabicPeriod"/>
            </a:pPr>
            <a:r>
              <a:rPr lang="en" sz="1400">
                <a:solidFill>
                  <a:srgbClr val="000000"/>
                </a:solidFill>
                <a:latin typeface="Times New Roman"/>
                <a:ea typeface="Times New Roman"/>
                <a:cs typeface="Times New Roman"/>
                <a:sym typeface="Times New Roman"/>
              </a:rPr>
              <a:t>A first-order hidden Markov model instantiates two simplifying assumptions</a:t>
            </a:r>
            <a:endParaRPr sz="1400">
              <a:solidFill>
                <a:srgbClr val="000000"/>
              </a:solidFill>
              <a:latin typeface="Times New Roman"/>
              <a:ea typeface="Times New Roman"/>
              <a:cs typeface="Times New Roman"/>
              <a:sym typeface="Times New Roman"/>
            </a:endParaRPr>
          </a:p>
          <a:p>
            <a:pPr indent="-317500" lvl="1" marL="914400" rtl="0" algn="l">
              <a:spcBef>
                <a:spcPts val="0"/>
              </a:spcBef>
              <a:spcAft>
                <a:spcPts val="0"/>
              </a:spcAft>
              <a:buClr>
                <a:srgbClr val="000000"/>
              </a:buClr>
              <a:buSzPts val="1400"/>
              <a:buFont typeface="Times New Roman"/>
              <a:buAutoNum type="alphaLcPeriod"/>
            </a:pPr>
            <a:r>
              <a:rPr lang="en" sz="1400">
                <a:solidFill>
                  <a:srgbClr val="000000"/>
                </a:solidFill>
                <a:latin typeface="Times New Roman"/>
                <a:ea typeface="Times New Roman"/>
                <a:cs typeface="Times New Roman"/>
                <a:sym typeface="Times New Roman"/>
              </a:rPr>
              <a:t> The probability of a particular state depends only on the previous state</a:t>
            </a:r>
            <a:endParaRPr sz="1400">
              <a:solidFill>
                <a:srgbClr val="000000"/>
              </a:solidFill>
              <a:latin typeface="Times New Roman"/>
              <a:ea typeface="Times New Roman"/>
              <a:cs typeface="Times New Roman"/>
              <a:sym typeface="Times New Roman"/>
            </a:endParaRPr>
          </a:p>
          <a:p>
            <a:pPr indent="0" lvl="0" marL="0" rtl="0" algn="l">
              <a:spcBef>
                <a:spcPts val="1200"/>
              </a:spcBef>
              <a:spcAft>
                <a:spcPts val="0"/>
              </a:spcAft>
              <a:buNone/>
            </a:pPr>
            <a:r>
              <a:t/>
            </a:r>
            <a:endParaRPr sz="1400">
              <a:solidFill>
                <a:srgbClr val="000000"/>
              </a:solidFill>
              <a:latin typeface="Times New Roman"/>
              <a:ea typeface="Times New Roman"/>
              <a:cs typeface="Times New Roman"/>
              <a:sym typeface="Times New Roman"/>
            </a:endParaRPr>
          </a:p>
          <a:p>
            <a:pPr indent="-317500" lvl="1" marL="914400" rtl="0" algn="l">
              <a:spcBef>
                <a:spcPts val="0"/>
              </a:spcBef>
              <a:spcAft>
                <a:spcPts val="0"/>
              </a:spcAft>
              <a:buClr>
                <a:srgbClr val="000000"/>
              </a:buClr>
              <a:buSzPts val="1400"/>
              <a:buFont typeface="Times New Roman"/>
              <a:buAutoNum type="alphaLcPeriod"/>
            </a:pPr>
            <a:r>
              <a:rPr lang="en" sz="1400">
                <a:solidFill>
                  <a:srgbClr val="000000"/>
                </a:solidFill>
                <a:latin typeface="Times New Roman"/>
                <a:ea typeface="Times New Roman"/>
                <a:cs typeface="Times New Roman"/>
                <a:sym typeface="Times New Roman"/>
              </a:rPr>
              <a:t>T</a:t>
            </a:r>
            <a:r>
              <a:rPr lang="en" sz="1400">
                <a:solidFill>
                  <a:srgbClr val="000000"/>
                </a:solidFill>
                <a:latin typeface="Times New Roman"/>
                <a:ea typeface="Times New Roman"/>
                <a:cs typeface="Times New Roman"/>
                <a:sym typeface="Times New Roman"/>
              </a:rPr>
              <a:t>he probability of an output observation depends only on the state that produced the observation and not on any other states or any other observations</a:t>
            </a:r>
            <a:r>
              <a:rPr lang="en" sz="1400">
                <a:solidFill>
                  <a:srgbClr val="000000"/>
                </a:solidFill>
                <a:latin typeface="Times New Roman"/>
                <a:ea typeface="Times New Roman"/>
                <a:cs typeface="Times New Roman"/>
                <a:sym typeface="Times New Roman"/>
              </a:rPr>
              <a:t>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a:p>
            <a:pPr indent="-317500" lvl="0" marL="457200" rtl="0" algn="l">
              <a:spcBef>
                <a:spcPts val="0"/>
              </a:spcBef>
              <a:spcAft>
                <a:spcPts val="0"/>
              </a:spcAft>
              <a:buClr>
                <a:srgbClr val="000000"/>
              </a:buClr>
              <a:buSzPts val="1400"/>
              <a:buFont typeface="Times New Roman"/>
              <a:buAutoNum type="arabicPeriod"/>
            </a:pPr>
            <a:r>
              <a:rPr lang="en" sz="1400">
                <a:solidFill>
                  <a:srgbClr val="000000"/>
                </a:solidFill>
                <a:latin typeface="Times New Roman"/>
                <a:ea typeface="Times New Roman"/>
                <a:cs typeface="Times New Roman"/>
                <a:sym typeface="Times New Roman"/>
              </a:rPr>
              <a:t>Three fundamental problems：</a:t>
            </a:r>
            <a:endParaRPr sz="14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sz="1400">
              <a:solidFill>
                <a:srgbClr val="000000"/>
              </a:solidFill>
              <a:latin typeface="Times New Roman"/>
              <a:ea typeface="Times New Roman"/>
              <a:cs typeface="Times New Roman"/>
              <a:sym typeface="Times New Roman"/>
            </a:endParaRPr>
          </a:p>
        </p:txBody>
      </p:sp>
      <p:pic>
        <p:nvPicPr>
          <p:cNvPr id="101" name="Google Shape;101;p15"/>
          <p:cNvPicPr preferRelativeResize="0"/>
          <p:nvPr/>
        </p:nvPicPr>
        <p:blipFill rotWithShape="1">
          <a:blip r:embed="rId3">
            <a:alphaModFix/>
          </a:blip>
          <a:srcRect b="0" l="0" r="0" t="18844"/>
          <a:stretch/>
        </p:blipFill>
        <p:spPr>
          <a:xfrm>
            <a:off x="1784050" y="2283275"/>
            <a:ext cx="4111799" cy="311525"/>
          </a:xfrm>
          <a:prstGeom prst="rect">
            <a:avLst/>
          </a:prstGeom>
          <a:noFill/>
          <a:ln>
            <a:noFill/>
          </a:ln>
        </p:spPr>
      </p:pic>
      <p:pic>
        <p:nvPicPr>
          <p:cNvPr id="102" name="Google Shape;102;p15"/>
          <p:cNvPicPr preferRelativeResize="0"/>
          <p:nvPr/>
        </p:nvPicPr>
        <p:blipFill>
          <a:blip r:embed="rId4">
            <a:alphaModFix/>
          </a:blip>
          <a:stretch>
            <a:fillRect/>
          </a:stretch>
        </p:blipFill>
        <p:spPr>
          <a:xfrm>
            <a:off x="1247650" y="3723575"/>
            <a:ext cx="5934273" cy="1419925"/>
          </a:xfrm>
          <a:prstGeom prst="rect">
            <a:avLst/>
          </a:prstGeom>
          <a:noFill/>
          <a:ln>
            <a:noFill/>
          </a:ln>
        </p:spPr>
      </p:pic>
      <p:pic>
        <p:nvPicPr>
          <p:cNvPr id="103" name="Google Shape;103;p15"/>
          <p:cNvPicPr preferRelativeResize="0"/>
          <p:nvPr/>
        </p:nvPicPr>
        <p:blipFill>
          <a:blip r:embed="rId5">
            <a:alphaModFix/>
          </a:blip>
          <a:stretch>
            <a:fillRect/>
          </a:stretch>
        </p:blipFill>
        <p:spPr>
          <a:xfrm>
            <a:off x="1784038" y="3024225"/>
            <a:ext cx="5579524" cy="369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a:t>
            </a:r>
            <a:endParaRPr/>
          </a:p>
        </p:txBody>
      </p:sp>
      <p:sp>
        <p:nvSpPr>
          <p:cNvPr id="109" name="Google Shape;109;p16"/>
          <p:cNvSpPr txBox="1"/>
          <p:nvPr>
            <p:ph idx="1" type="body"/>
          </p:nvPr>
        </p:nvSpPr>
        <p:spPr>
          <a:xfrm>
            <a:off x="727650" y="179255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400">
                <a:solidFill>
                  <a:srgbClr val="000000"/>
                </a:solidFill>
                <a:latin typeface="Times New Roman"/>
                <a:ea typeface="Times New Roman"/>
                <a:cs typeface="Times New Roman"/>
                <a:sym typeface="Times New Roman"/>
              </a:rPr>
              <a:t>The two hidden states (H and C) correspond to hot and cold weather, and the observations (drawn from the alphabet O = f1;2;3g) correspond to the number of ice creams eaten by Jason on a given day.</a:t>
            </a:r>
            <a:endParaRPr sz="1400">
              <a:latin typeface="Times New Roman"/>
              <a:ea typeface="Times New Roman"/>
              <a:cs typeface="Times New Roman"/>
              <a:sym typeface="Times New Roman"/>
            </a:endParaRPr>
          </a:p>
        </p:txBody>
      </p:sp>
      <p:pic>
        <p:nvPicPr>
          <p:cNvPr id="110" name="Google Shape;110;p16"/>
          <p:cNvPicPr preferRelativeResize="0"/>
          <p:nvPr/>
        </p:nvPicPr>
        <p:blipFill>
          <a:blip r:embed="rId3">
            <a:alphaModFix/>
          </a:blip>
          <a:stretch>
            <a:fillRect/>
          </a:stretch>
        </p:blipFill>
        <p:spPr>
          <a:xfrm>
            <a:off x="1848113" y="2451825"/>
            <a:ext cx="5451376" cy="2425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Likelihood Computation: The Forward Algorithm</a:t>
            </a:r>
            <a:endParaRPr/>
          </a:p>
        </p:txBody>
      </p:sp>
      <p:sp>
        <p:nvSpPr>
          <p:cNvPr id="116" name="Google Shape;116;p17"/>
          <p:cNvSpPr txBox="1"/>
          <p:nvPr>
            <p:ph idx="1" type="body"/>
          </p:nvPr>
        </p:nvSpPr>
        <p:spPr>
          <a:xfrm>
            <a:off x="729450" y="2504050"/>
            <a:ext cx="7688700" cy="2261100"/>
          </a:xfrm>
          <a:prstGeom prst="rect">
            <a:avLst/>
          </a:prstGeom>
        </p:spPr>
        <p:txBody>
          <a:bodyPr anchorCtr="0" anchor="t" bIns="91425" lIns="91425" spcFirstLastPara="1" rIns="91425" wrap="square" tIns="91425">
            <a:normAutofit/>
          </a:bodyPr>
          <a:lstStyle/>
          <a:p>
            <a:pPr indent="-317500" lvl="0" marL="457200" rtl="0" algn="l">
              <a:lnSpc>
                <a:spcPct val="115000"/>
              </a:lnSpc>
              <a:spcBef>
                <a:spcPts val="0"/>
              </a:spcBef>
              <a:spcAft>
                <a:spcPts val="0"/>
              </a:spcAft>
              <a:buClr>
                <a:srgbClr val="000000"/>
              </a:buClr>
              <a:buSzPts val="1400"/>
              <a:buFont typeface="Times New Roman"/>
              <a:buChar char="-"/>
            </a:pPr>
            <a:r>
              <a:rPr lang="en" sz="1400">
                <a:solidFill>
                  <a:srgbClr val="000000"/>
                </a:solidFill>
                <a:latin typeface="Times New Roman"/>
                <a:ea typeface="Times New Roman"/>
                <a:cs typeface="Times New Roman"/>
                <a:sym typeface="Times New Roman"/>
              </a:rPr>
              <a:t>For an HMM with N states and an observation of T observations, there are N</a:t>
            </a:r>
            <a:r>
              <a:rPr baseline="30000" lang="en" sz="1400">
                <a:solidFill>
                  <a:srgbClr val="000000"/>
                </a:solidFill>
                <a:latin typeface="Times New Roman"/>
                <a:ea typeface="Times New Roman"/>
                <a:cs typeface="Times New Roman"/>
                <a:sym typeface="Times New Roman"/>
              </a:rPr>
              <a:t>T</a:t>
            </a:r>
            <a:r>
              <a:rPr lang="en" sz="1400">
                <a:solidFill>
                  <a:srgbClr val="000000"/>
                </a:solidFill>
                <a:latin typeface="Times New Roman"/>
                <a:ea typeface="Times New Roman"/>
                <a:cs typeface="Times New Roman"/>
                <a:sym typeface="Times New Roman"/>
              </a:rPr>
              <a:t> possible hidden sequences → too large to compute</a:t>
            </a:r>
            <a:endParaRPr sz="1400">
              <a:solidFill>
                <a:srgbClr val="000000"/>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000000"/>
              </a:buClr>
              <a:buSzPts val="1400"/>
              <a:buChar char="-"/>
            </a:pPr>
            <a:r>
              <a:rPr lang="en" sz="1400">
                <a:solidFill>
                  <a:srgbClr val="000000"/>
                </a:solidFill>
                <a:latin typeface="Times New Roman"/>
                <a:ea typeface="Times New Roman"/>
                <a:cs typeface="Times New Roman"/>
                <a:sym typeface="Times New Roman"/>
              </a:rPr>
              <a:t>Thus, we use the forward algorithm </a:t>
            </a:r>
            <a:r>
              <a:rPr b="1" lang="en" sz="1400">
                <a:solidFill>
                  <a:srgbClr val="000000"/>
                </a:solidFill>
                <a:latin typeface="Times New Roman"/>
                <a:ea typeface="Times New Roman"/>
                <a:cs typeface="Times New Roman"/>
                <a:sym typeface="Times New Roman"/>
              </a:rPr>
              <a:t>O(N</a:t>
            </a:r>
            <a:r>
              <a:rPr b="1" baseline="30000" lang="en" sz="1400">
                <a:solidFill>
                  <a:srgbClr val="000000"/>
                </a:solidFill>
                <a:latin typeface="Times New Roman"/>
                <a:ea typeface="Times New Roman"/>
                <a:cs typeface="Times New Roman"/>
                <a:sym typeface="Times New Roman"/>
              </a:rPr>
              <a:t>2</a:t>
            </a:r>
            <a:r>
              <a:rPr b="1" lang="en" sz="1400">
                <a:solidFill>
                  <a:srgbClr val="000000"/>
                </a:solidFill>
                <a:latin typeface="Times New Roman"/>
                <a:ea typeface="Times New Roman"/>
                <a:cs typeface="Times New Roman"/>
                <a:sym typeface="Times New Roman"/>
              </a:rPr>
              <a:t>T) - </a:t>
            </a:r>
            <a:r>
              <a:rPr lang="en" sz="1400">
                <a:solidFill>
                  <a:srgbClr val="000000"/>
                </a:solidFill>
                <a:latin typeface="Times New Roman"/>
                <a:ea typeface="Times New Roman"/>
                <a:cs typeface="Times New Roman"/>
                <a:sym typeface="Times New Roman"/>
              </a:rPr>
              <a:t>The forward algorithm computes the observation probability by </a:t>
            </a:r>
            <a:r>
              <a:rPr b="1" lang="en" sz="1400">
                <a:solidFill>
                  <a:srgbClr val="000000"/>
                </a:solidFill>
                <a:latin typeface="Times New Roman"/>
                <a:ea typeface="Times New Roman"/>
                <a:cs typeface="Times New Roman"/>
                <a:sym typeface="Times New Roman"/>
              </a:rPr>
              <a:t>summing over the probabilities of all possible hidden state paths </a:t>
            </a:r>
            <a:r>
              <a:rPr lang="en" sz="1400">
                <a:solidFill>
                  <a:srgbClr val="000000"/>
                </a:solidFill>
                <a:latin typeface="Times New Roman"/>
                <a:ea typeface="Times New Roman"/>
                <a:cs typeface="Times New Roman"/>
                <a:sym typeface="Times New Roman"/>
              </a:rPr>
              <a:t>that could generate the observation sequence, but it does so efficiently by implicitly folding each of these paths into a </a:t>
            </a:r>
            <a:r>
              <a:rPr b="1" lang="en" sz="1400">
                <a:solidFill>
                  <a:srgbClr val="000000"/>
                </a:solidFill>
                <a:latin typeface="Times New Roman"/>
                <a:ea typeface="Times New Roman"/>
                <a:cs typeface="Times New Roman"/>
                <a:sym typeface="Times New Roman"/>
              </a:rPr>
              <a:t>single forward trellis</a:t>
            </a:r>
            <a:r>
              <a:rPr lang="en" sz="1400">
                <a:solidFill>
                  <a:srgbClr val="000000"/>
                </a:solidFill>
                <a:latin typeface="Times New Roman"/>
                <a:ea typeface="Times New Roman"/>
                <a:cs typeface="Times New Roman"/>
                <a:sym typeface="Times New Roman"/>
              </a:rPr>
              <a:t>.</a:t>
            </a:r>
            <a:endParaRPr sz="1400">
              <a:solidFill>
                <a:srgbClr val="000000"/>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t/>
            </a:r>
            <a:endParaRPr sz="1400">
              <a:solidFill>
                <a:srgbClr val="000000"/>
              </a:solidFill>
              <a:latin typeface="Times New Roman"/>
              <a:ea typeface="Times New Roman"/>
              <a:cs typeface="Times New Roman"/>
              <a:sym typeface="Times New Roman"/>
            </a:endParaRPr>
          </a:p>
        </p:txBody>
      </p:sp>
      <p:pic>
        <p:nvPicPr>
          <p:cNvPr id="117" name="Google Shape;117;p17"/>
          <p:cNvPicPr preferRelativeResize="0"/>
          <p:nvPr/>
        </p:nvPicPr>
        <p:blipFill>
          <a:blip r:embed="rId3">
            <a:alphaModFix/>
          </a:blip>
          <a:stretch>
            <a:fillRect/>
          </a:stretch>
        </p:blipFill>
        <p:spPr>
          <a:xfrm>
            <a:off x="729450" y="1853850"/>
            <a:ext cx="6249924" cy="714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18"/>
          <p:cNvPicPr preferRelativeResize="0"/>
          <p:nvPr/>
        </p:nvPicPr>
        <p:blipFill>
          <a:blip r:embed="rId3">
            <a:alphaModFix/>
          </a:blip>
          <a:stretch>
            <a:fillRect/>
          </a:stretch>
        </p:blipFill>
        <p:spPr>
          <a:xfrm>
            <a:off x="2068450" y="1254150"/>
            <a:ext cx="5194800" cy="36800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pic>
        <p:nvPicPr>
          <p:cNvPr id="127" name="Google Shape;127;p19"/>
          <p:cNvPicPr preferRelativeResize="0"/>
          <p:nvPr/>
        </p:nvPicPr>
        <p:blipFill>
          <a:blip r:embed="rId3">
            <a:alphaModFix/>
          </a:blip>
          <a:stretch>
            <a:fillRect/>
          </a:stretch>
        </p:blipFill>
        <p:spPr>
          <a:xfrm>
            <a:off x="1524961" y="1318650"/>
            <a:ext cx="6240824" cy="3525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Algorithm Steps</a:t>
            </a:r>
            <a:endParaRPr/>
          </a:p>
        </p:txBody>
      </p:sp>
      <p:pic>
        <p:nvPicPr>
          <p:cNvPr id="133" name="Google Shape;133;p20"/>
          <p:cNvPicPr preferRelativeResize="0"/>
          <p:nvPr/>
        </p:nvPicPr>
        <p:blipFill>
          <a:blip r:embed="rId3">
            <a:alphaModFix/>
          </a:blip>
          <a:stretch>
            <a:fillRect/>
          </a:stretch>
        </p:blipFill>
        <p:spPr>
          <a:xfrm>
            <a:off x="729450" y="1970725"/>
            <a:ext cx="5114001" cy="28091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Decoding: The Viterbi Algorithm</a:t>
            </a:r>
            <a:endParaRPr/>
          </a:p>
        </p:txBody>
      </p:sp>
      <p:sp>
        <p:nvSpPr>
          <p:cNvPr id="139" name="Google Shape;139;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rgbClr val="202124"/>
              </a:buClr>
              <a:buSzPts val="1400"/>
              <a:buChar char="-"/>
            </a:pPr>
            <a:r>
              <a:rPr lang="en" sz="1400">
                <a:solidFill>
                  <a:srgbClr val="202124"/>
                </a:solidFill>
                <a:latin typeface="Times New Roman"/>
                <a:ea typeface="Times New Roman"/>
                <a:cs typeface="Times New Roman"/>
                <a:sym typeface="Times New Roman"/>
              </a:rPr>
              <a:t>Decoding: t</a:t>
            </a:r>
            <a:r>
              <a:rPr lang="en" sz="1400">
                <a:solidFill>
                  <a:srgbClr val="202124"/>
                </a:solidFill>
                <a:latin typeface="Times New Roman"/>
                <a:ea typeface="Times New Roman"/>
                <a:cs typeface="Times New Roman"/>
                <a:sym typeface="Times New Roman"/>
              </a:rPr>
              <a:t>he task of determining which sequence of variables is the underlying source of some sequence of decoding observations</a:t>
            </a:r>
            <a:endParaRPr sz="1400">
              <a:solidFill>
                <a:srgbClr val="202124"/>
              </a:solidFill>
              <a:latin typeface="Times New Roman"/>
              <a:ea typeface="Times New Roman"/>
              <a:cs typeface="Times New Roman"/>
              <a:sym typeface="Times New Roman"/>
            </a:endParaRPr>
          </a:p>
          <a:p>
            <a:pPr indent="-317500" lvl="0" marL="457200" rtl="0" algn="l">
              <a:spcBef>
                <a:spcPts val="0"/>
              </a:spcBef>
              <a:spcAft>
                <a:spcPts val="0"/>
              </a:spcAft>
              <a:buClr>
                <a:srgbClr val="202124"/>
              </a:buClr>
              <a:buSzPts val="1400"/>
              <a:buFont typeface="Times New Roman"/>
              <a:buChar char="-"/>
            </a:pPr>
            <a:r>
              <a:rPr lang="en" sz="1400">
                <a:solidFill>
                  <a:srgbClr val="202124"/>
                </a:solidFill>
                <a:latin typeface="Times New Roman"/>
                <a:ea typeface="Times New Roman"/>
                <a:cs typeface="Times New Roman"/>
                <a:sym typeface="Times New Roman"/>
              </a:rPr>
              <a:t>In HMM:  </a:t>
            </a:r>
            <a:endParaRPr sz="1400">
              <a:solidFill>
                <a:srgbClr val="202124"/>
              </a:solidFill>
              <a:latin typeface="Times New Roman"/>
              <a:ea typeface="Times New Roman"/>
              <a:cs typeface="Times New Roman"/>
              <a:sym typeface="Times New Roman"/>
            </a:endParaRPr>
          </a:p>
          <a:p>
            <a:pPr indent="0" lvl="0" marL="0" rtl="0" algn="l">
              <a:spcBef>
                <a:spcPts val="1200"/>
              </a:spcBef>
              <a:spcAft>
                <a:spcPts val="0"/>
              </a:spcAft>
              <a:buNone/>
            </a:pPr>
            <a:r>
              <a:t/>
            </a:r>
            <a:endParaRPr sz="1400">
              <a:solidFill>
                <a:srgbClr val="202124"/>
              </a:solidFill>
              <a:latin typeface="Times New Roman"/>
              <a:ea typeface="Times New Roman"/>
              <a:cs typeface="Times New Roman"/>
              <a:sym typeface="Times New Roman"/>
            </a:endParaRPr>
          </a:p>
          <a:p>
            <a:pPr indent="-317500" lvl="0" marL="457200" rtl="0" algn="l">
              <a:spcBef>
                <a:spcPts val="1200"/>
              </a:spcBef>
              <a:spcAft>
                <a:spcPts val="0"/>
              </a:spcAft>
              <a:buClr>
                <a:srgbClr val="202124"/>
              </a:buClr>
              <a:buSzPts val="1400"/>
              <a:buFont typeface="Times New Roman"/>
              <a:buChar char="-"/>
            </a:pPr>
            <a:r>
              <a:rPr lang="en" sz="1400">
                <a:solidFill>
                  <a:srgbClr val="202124"/>
                </a:solidFill>
                <a:latin typeface="Times New Roman"/>
                <a:ea typeface="Times New Roman"/>
                <a:cs typeface="Times New Roman"/>
                <a:sym typeface="Times New Roman"/>
              </a:rPr>
              <a:t>The probability that the </a:t>
            </a:r>
            <a:r>
              <a:rPr b="1" lang="en" sz="1400">
                <a:solidFill>
                  <a:srgbClr val="202124"/>
                </a:solidFill>
                <a:latin typeface="Times New Roman"/>
                <a:ea typeface="Times New Roman"/>
                <a:cs typeface="Times New Roman"/>
                <a:sym typeface="Times New Roman"/>
              </a:rPr>
              <a:t>HMM is in state </a:t>
            </a:r>
            <a:r>
              <a:rPr b="1" i="1" lang="en" sz="1400">
                <a:solidFill>
                  <a:srgbClr val="202124"/>
                </a:solidFill>
                <a:latin typeface="Times New Roman"/>
                <a:ea typeface="Times New Roman"/>
                <a:cs typeface="Times New Roman"/>
                <a:sym typeface="Times New Roman"/>
              </a:rPr>
              <a:t>j </a:t>
            </a:r>
            <a:r>
              <a:rPr b="1" lang="en" sz="1400">
                <a:solidFill>
                  <a:srgbClr val="202124"/>
                </a:solidFill>
                <a:latin typeface="Times New Roman"/>
                <a:ea typeface="Times New Roman"/>
                <a:cs typeface="Times New Roman"/>
                <a:sym typeface="Times New Roman"/>
              </a:rPr>
              <a:t>after seeing the first </a:t>
            </a:r>
            <a:r>
              <a:rPr b="1" i="1" lang="en" sz="1400">
                <a:solidFill>
                  <a:srgbClr val="202124"/>
                </a:solidFill>
                <a:latin typeface="Times New Roman"/>
                <a:ea typeface="Times New Roman"/>
                <a:cs typeface="Times New Roman"/>
                <a:sym typeface="Times New Roman"/>
              </a:rPr>
              <a:t>t </a:t>
            </a:r>
            <a:r>
              <a:rPr b="1" lang="en" sz="1400">
                <a:solidFill>
                  <a:srgbClr val="202124"/>
                </a:solidFill>
                <a:latin typeface="Times New Roman"/>
                <a:ea typeface="Times New Roman"/>
                <a:cs typeface="Times New Roman"/>
                <a:sym typeface="Times New Roman"/>
              </a:rPr>
              <a:t>observations and passing through the most probable state sequence q</a:t>
            </a:r>
            <a:r>
              <a:rPr b="1" baseline="-25000" lang="en" sz="1400">
                <a:solidFill>
                  <a:srgbClr val="202124"/>
                </a:solidFill>
                <a:latin typeface="Times New Roman"/>
                <a:ea typeface="Times New Roman"/>
                <a:cs typeface="Times New Roman"/>
                <a:sym typeface="Times New Roman"/>
              </a:rPr>
              <a:t>1</a:t>
            </a:r>
            <a:r>
              <a:rPr b="1" lang="en" sz="1400">
                <a:solidFill>
                  <a:srgbClr val="202124"/>
                </a:solidFill>
                <a:latin typeface="Times New Roman"/>
                <a:ea typeface="Times New Roman"/>
                <a:cs typeface="Times New Roman"/>
                <a:sym typeface="Times New Roman"/>
              </a:rPr>
              <a:t>, …, q</a:t>
            </a:r>
            <a:r>
              <a:rPr b="1" baseline="-25000" lang="en" sz="1400">
                <a:solidFill>
                  <a:srgbClr val="202124"/>
                </a:solidFill>
                <a:latin typeface="Times New Roman"/>
                <a:ea typeface="Times New Roman"/>
                <a:cs typeface="Times New Roman"/>
                <a:sym typeface="Times New Roman"/>
              </a:rPr>
              <a:t>t-1</a:t>
            </a:r>
            <a:r>
              <a:rPr b="1" lang="en" sz="1400">
                <a:solidFill>
                  <a:srgbClr val="202124"/>
                </a:solidFill>
                <a:latin typeface="Times New Roman"/>
                <a:ea typeface="Times New Roman"/>
                <a:cs typeface="Times New Roman"/>
                <a:sym typeface="Times New Roman"/>
              </a:rPr>
              <a:t>, given the automaton λ </a:t>
            </a:r>
            <a:r>
              <a:rPr lang="en" sz="1400">
                <a:solidFill>
                  <a:srgbClr val="202124"/>
                </a:solidFill>
                <a:latin typeface="Times New Roman"/>
                <a:ea typeface="Times New Roman"/>
                <a:cs typeface="Times New Roman"/>
                <a:sym typeface="Times New Roman"/>
              </a:rPr>
              <a:t>→ calculated recursively</a:t>
            </a:r>
            <a:endParaRPr sz="1400">
              <a:solidFill>
                <a:srgbClr val="202124"/>
              </a:solidFill>
              <a:latin typeface="Times New Roman"/>
              <a:ea typeface="Times New Roman"/>
              <a:cs typeface="Times New Roman"/>
              <a:sym typeface="Times New Roman"/>
            </a:endParaRPr>
          </a:p>
        </p:txBody>
      </p:sp>
      <p:pic>
        <p:nvPicPr>
          <p:cNvPr id="140" name="Google Shape;140;p21"/>
          <p:cNvPicPr preferRelativeResize="0"/>
          <p:nvPr/>
        </p:nvPicPr>
        <p:blipFill rotWithShape="1">
          <a:blip r:embed="rId3">
            <a:alphaModFix/>
          </a:blip>
          <a:srcRect b="0" l="0" r="0" t="9820"/>
          <a:stretch/>
        </p:blipFill>
        <p:spPr>
          <a:xfrm>
            <a:off x="1992975" y="2659050"/>
            <a:ext cx="5707025" cy="801725"/>
          </a:xfrm>
          <a:prstGeom prst="rect">
            <a:avLst/>
          </a:prstGeom>
          <a:noFill/>
          <a:ln>
            <a:noFill/>
          </a:ln>
        </p:spPr>
      </p:pic>
      <p:pic>
        <p:nvPicPr>
          <p:cNvPr id="141" name="Google Shape;141;p21"/>
          <p:cNvPicPr preferRelativeResize="0"/>
          <p:nvPr/>
        </p:nvPicPr>
        <p:blipFill>
          <a:blip r:embed="rId4">
            <a:alphaModFix/>
          </a:blip>
          <a:stretch>
            <a:fillRect/>
          </a:stretch>
        </p:blipFill>
        <p:spPr>
          <a:xfrm>
            <a:off x="1992975" y="4194400"/>
            <a:ext cx="4848024" cy="679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